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82" r:id="rId3"/>
    <p:sldId id="266" r:id="rId4"/>
    <p:sldId id="314" r:id="rId5"/>
    <p:sldId id="268" r:id="rId6"/>
    <p:sldId id="264" r:id="rId7"/>
    <p:sldId id="269" r:id="rId8"/>
    <p:sldId id="274" r:id="rId9"/>
    <p:sldId id="260" r:id="rId10"/>
    <p:sldId id="299" r:id="rId11"/>
    <p:sldId id="271" r:id="rId12"/>
    <p:sldId id="296" r:id="rId13"/>
    <p:sldId id="300" r:id="rId14"/>
    <p:sldId id="261" r:id="rId15"/>
    <p:sldId id="305" r:id="rId16"/>
    <p:sldId id="276" r:id="rId17"/>
    <p:sldId id="283" r:id="rId18"/>
    <p:sldId id="285" r:id="rId19"/>
    <p:sldId id="286" r:id="rId20"/>
    <p:sldId id="277" r:id="rId21"/>
    <p:sldId id="302" r:id="rId22"/>
    <p:sldId id="303" r:id="rId23"/>
    <p:sldId id="304" r:id="rId24"/>
    <p:sldId id="301" r:id="rId25"/>
    <p:sldId id="262" r:id="rId26"/>
    <p:sldId id="313" r:id="rId27"/>
    <p:sldId id="278" r:id="rId28"/>
    <p:sldId id="309" r:id="rId29"/>
    <p:sldId id="307" r:id="rId30"/>
    <p:sldId id="279" r:id="rId31"/>
    <p:sldId id="308" r:id="rId32"/>
    <p:sldId id="312" r:id="rId33"/>
    <p:sldId id="311" r:id="rId34"/>
    <p:sldId id="267" r:id="rId35"/>
    <p:sldId id="289" r:id="rId36"/>
    <p:sldId id="290" r:id="rId37"/>
    <p:sldId id="310" r:id="rId38"/>
    <p:sldId id="292" r:id="rId39"/>
    <p:sldId id="293" r:id="rId40"/>
    <p:sldId id="294" r:id="rId41"/>
    <p:sldId id="295" r:id="rId42"/>
    <p:sldId id="281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F6A09-6E73-4185-9FD6-5CDDC2E9C84E}" type="datetimeFigureOut">
              <a:rPr lang="es-ES" smtClean="0"/>
              <a:t>20/07/2017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95904-79AD-49D6-B822-3D5EB9C242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81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194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4186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9263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2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5304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804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315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306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01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79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069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39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85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81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769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467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95904-79AD-49D6-B822-3D5EB9C2427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51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5E931-851D-4139-A19D-3974C53CE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6E861F-5E74-458D-BFCA-77A242E8C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EF4ED-0498-43B2-B29F-48FF170F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5675-65BF-4690-A137-C30CE006F2F1}" type="datetime1">
              <a:rPr lang="es-ES" smtClean="0"/>
              <a:t>20/07/2017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6115C3-72A2-43C1-9E3B-7C5497A5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8252E5-3228-4C39-9A8C-14AFDB2F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42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28728-9054-4D68-861B-DCDB06B2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2ED025-260D-427E-9133-98841B2E0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071C15-BF23-420D-B4A0-A4655A3D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93F-4EB4-480D-85A5-07170FEE98A8}" type="datetime1">
              <a:rPr lang="es-ES" smtClean="0"/>
              <a:t>20/07/2017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1E7A7B-5E8D-4801-9627-5C269393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E1E9CB-B239-46BA-8E55-199DDAE2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8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A1D653-A62B-4A5B-BF49-188BA01FC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787A38-5A9B-457F-8AAD-B4D1B9B6E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CD2FE-D35B-4F29-B2C9-66DEFADE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DF2D-D940-4AC3-8185-93B8DBB497F9}" type="datetime1">
              <a:rPr lang="es-ES" smtClean="0"/>
              <a:t>20/07/2017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F6B7EB-48B3-424B-9853-22139215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5AE596-9CCD-47AF-A9A7-51E40239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22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8BAF4-CCF7-4F4C-BE02-050910E8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384082-772A-46C1-A4F6-EABEECC3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CC49B9-E4DA-4F9A-8E8D-CE921C48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7959-18C8-4217-B6C0-D9E176F657A0}" type="datetime1">
              <a:rPr lang="es-ES" smtClean="0"/>
              <a:t>20/07/2017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EB0056-05B1-4249-8234-BA78E1F8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2DE246-7428-431E-8AF0-18364A9B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905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E2D05-4D6A-4D69-88F7-37DAC07E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4CF441-0399-481D-AB9A-188403B1E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C14E7A-38A8-4F42-901E-1633A48A1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99DB-5637-4F63-8A2B-7D3EE60A46F0}" type="datetime1">
              <a:rPr lang="es-ES" smtClean="0"/>
              <a:t>20/07/2017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F444BD-172F-43D5-A439-D5E40ECA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E7AA17-E3D1-49C5-B5BF-30FCA727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18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121F-7AD5-4DD0-92F4-959F29E2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F252E0-8B6E-4A4D-9B0B-2A7059B62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DAFBC7-D290-41BF-A372-7519868E4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317344-8128-494F-AE18-645A106F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2C0AF-80BA-40C1-B922-F242906C5C61}" type="datetime1">
              <a:rPr lang="es-ES" smtClean="0"/>
              <a:t>20/07/2017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D55192-B792-4053-81CE-5FE63819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C67557-A9AC-4B16-8D37-7B009694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14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1D4B0-D8BC-4322-A959-9EFEAD13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952DC-5B86-453C-8249-7035D51F0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7EB943-EA70-4892-837D-1F9C16C62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3E652E-B5D5-435E-911D-EF8D48914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76CD0C-1DBC-4DC5-B09B-20D828E79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77FFAC-5345-4B35-90C1-9C36D99D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86C4B-2477-45C1-A401-A8FA94176C4A}" type="datetime1">
              <a:rPr lang="es-ES" smtClean="0"/>
              <a:t>20/07/2017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E873A8E-1D10-4B8C-A7A8-D8877369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08F73F-9B02-4BE4-90B7-2AA89DAA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86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3A145-8A00-4536-AE33-D328A629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EA4FB9-B8F8-4396-81E6-D92CAA740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7DB8-E4D6-4C8F-AAFD-6D0A00B80003}" type="datetime1">
              <a:rPr lang="es-ES" smtClean="0"/>
              <a:t>20/07/2017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F5AA13-A244-465E-BF12-E28921DD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A632C7-3EA5-431C-81D7-3079756D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629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EE15137-F22F-4062-B879-A68E5A5B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06C6-5CE5-4FC1-B088-44D95BD181F4}" type="datetime1">
              <a:rPr lang="es-ES" smtClean="0"/>
              <a:t>20/07/2017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BAA1906-E090-44F6-8024-44D415C5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0EE115-D672-4E96-BF28-677A040C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1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B3F93-A586-4EA2-9658-B6465D45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045AA3-A97B-49FA-A54A-84B616EE5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5F4855-D827-4A14-B3CE-D9D14C297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09936B-5C0E-41A0-8DC5-36EC86D6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10FA-A788-4DC9-8D62-E1866F4BAFB7}" type="datetime1">
              <a:rPr lang="es-ES" smtClean="0"/>
              <a:t>20/07/2017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419ADD-E6C4-4B7E-A7EF-CEE6DDDCE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E00C34-EDDD-4AC4-BDFD-2476911A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02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4C334-8FEB-49BA-AF9E-929BF612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B3673A-5021-4DAF-90D0-FC4D7411E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E23847-F8B0-440B-909A-BFE8182E5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30D74A-9C90-4689-BC40-D1B4BA865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00C3-1848-4FE9-9EC8-F7762BA494CB}" type="datetime1">
              <a:rPr lang="es-ES" smtClean="0"/>
              <a:t>20/07/2017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0179B7-01AE-414B-A1A3-96AC6F4A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CF1ED4-879E-4DEA-A9F9-CDBA8733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34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0123F52-BA82-42C6-98B1-B1DFF8C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220175-2C02-4F4F-98FF-2BCD4288E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DE782F-DD9A-4749-B1CD-EE11229AE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9E9BC-BEC4-4DB4-B097-D7DBA1C0112F}" type="datetime1">
              <a:rPr lang="es-ES" smtClean="0"/>
              <a:t>20/07/2017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8FC51C-08F7-41FA-8356-30F341DC3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755D2A-315D-462E-9B37-776E9A1B3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2B3C5-0349-4E18-8C31-8A9F77EECF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42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9EC94-C29D-4989-ABBB-AF6F1942B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7" y="1122363"/>
            <a:ext cx="10829925" cy="2316162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DISEÑO DEL SISTEMA DE REGULACIÓN DE TEMPERATURA EN EL CALENTADOR DE UN MOTOR STIRLING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4A29A6-71CB-4FF6-9F06-7D2A773CA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037" y="5119553"/>
            <a:ext cx="7477125" cy="931052"/>
          </a:xfrm>
        </p:spPr>
        <p:txBody>
          <a:bodyPr>
            <a:normAutofit/>
          </a:bodyPr>
          <a:lstStyle/>
          <a:p>
            <a:pPr algn="l"/>
            <a:r>
              <a:rPr lang="es-ES" b="1" dirty="0"/>
              <a:t>Ángel Alfonso Antonio Longueira Romero</a:t>
            </a:r>
          </a:p>
          <a:p>
            <a:pPr algn="l"/>
            <a:r>
              <a:rPr lang="es-ES" b="1" dirty="0"/>
              <a:t>Ingeniería Electrónica Industrial y Automática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830727-62BD-4AED-B0FD-ACD5F912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53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Esquema General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2D25A1-99D8-474A-ABD4-4724A2A6AD6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436" y="1162279"/>
            <a:ext cx="8191128" cy="5613094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88E4202-9FE9-446D-AABF-F26EF29C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DD67C8-6854-477F-A06D-AABBB7A2F1B9}"/>
              </a:ext>
            </a:extLst>
          </p:cNvPr>
          <p:cNvPicPr/>
          <p:nvPr/>
        </p:nvPicPr>
        <p:blipFill rotWithShape="1">
          <a:blip r:embed="rId4"/>
          <a:srcRect r="67437" b="31488"/>
          <a:stretch/>
        </p:blipFill>
        <p:spPr>
          <a:xfrm>
            <a:off x="2000436" y="1162279"/>
            <a:ext cx="2667257" cy="38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920A409-6341-4220-91FF-33F74E19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39" y="1316532"/>
            <a:ext cx="9744489" cy="47984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Ingeniería Térmica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F73A6A0-233A-4B2F-B5CA-971898D64F3B}"/>
              </a:ext>
            </a:extLst>
          </p:cNvPr>
          <p:cNvSpPr/>
          <p:nvPr/>
        </p:nvSpPr>
        <p:spPr>
          <a:xfrm>
            <a:off x="2217908" y="3035029"/>
            <a:ext cx="2237362" cy="2542071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5D65355-6491-4EB7-B8F7-242BC7538BA4}"/>
                  </a:ext>
                </a:extLst>
              </p:cNvPr>
              <p:cNvSpPr txBox="1"/>
              <p:nvPr/>
            </p:nvSpPr>
            <p:spPr>
              <a:xfrm>
                <a:off x="2051892" y="5890014"/>
                <a:ext cx="2461743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b>
                        <m:sSubPr>
                          <m:ctrlP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𝑪𝒂𝒓𝒏𝒐𝒕</m:t>
                          </m:r>
                        </m:sub>
                      </m:sSub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5D65355-6491-4EB7-B8F7-242BC753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892" y="5890014"/>
                <a:ext cx="2461743" cy="693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FC3281B-1933-4914-91EB-4F59966CE1BA}"/>
              </a:ext>
            </a:extLst>
          </p:cNvPr>
          <p:cNvSpPr/>
          <p:nvPr/>
        </p:nvSpPr>
        <p:spPr>
          <a:xfrm>
            <a:off x="9335386" y="3426246"/>
            <a:ext cx="2177242" cy="1068636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8F9DC05-DD78-463A-87F4-79926728EA32}"/>
              </a:ext>
            </a:extLst>
          </p:cNvPr>
          <p:cNvSpPr/>
          <p:nvPr/>
        </p:nvSpPr>
        <p:spPr>
          <a:xfrm>
            <a:off x="6068190" y="3074389"/>
            <a:ext cx="2881257" cy="2502711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B389E2E-B866-499B-958A-E508C6AA972E}"/>
                  </a:ext>
                </a:extLst>
              </p:cNvPr>
              <p:cNvSpPr txBox="1"/>
              <p:nvPr/>
            </p:nvSpPr>
            <p:spPr>
              <a:xfrm>
                <a:off x="6982995" y="6052270"/>
                <a:ext cx="10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𝟓𝟎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B389E2E-B866-499B-958A-E508C6AA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995" y="6052270"/>
                <a:ext cx="1090555" cy="369332"/>
              </a:xfrm>
              <a:prstGeom prst="rect">
                <a:avLst/>
              </a:prstGeom>
              <a:blipFill>
                <a:blip r:embed="rId4"/>
                <a:stretch>
                  <a:fillRect l="-3371" r="-6742" b="-1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2691FAB-09C4-4996-B7B1-4DD47D7A29B0}"/>
                  </a:ext>
                </a:extLst>
              </p:cNvPr>
              <p:cNvSpPr txBox="1"/>
              <p:nvPr/>
            </p:nvSpPr>
            <p:spPr>
              <a:xfrm>
                <a:off x="4078318" y="1580535"/>
                <a:ext cx="24617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𝟑𝟑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2691FAB-09C4-4996-B7B1-4DD47D7A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18" y="1580535"/>
                <a:ext cx="246174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0718D71-D259-4608-9B0B-E64D7AC5173B}"/>
              </a:ext>
            </a:extLst>
          </p:cNvPr>
          <p:cNvSpPr/>
          <p:nvPr/>
        </p:nvSpPr>
        <p:spPr>
          <a:xfrm>
            <a:off x="3168502" y="1288973"/>
            <a:ext cx="2780607" cy="888845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A28405-6C5F-4A1C-8D89-CAF19C7F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30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8" grpId="0" animBg="1"/>
      <p:bldP spid="8" grpId="1" animBg="1"/>
      <p:bldP spid="9" grpId="0" animBg="1"/>
      <p:bldP spid="9" grpId="1" animBg="1"/>
      <p:bldP spid="11" grpId="0"/>
      <p:bldP spid="11" grpId="1"/>
      <p:bldP spid="10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Ingeniería Térmica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11448F-0F20-468F-8681-448C680C3A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00773" y="1121182"/>
            <a:ext cx="8568240" cy="5730276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0B18CA-D67D-4B3A-86D9-F6A82EB6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2397" y="6356350"/>
            <a:ext cx="2743200" cy="365125"/>
          </a:xfrm>
        </p:spPr>
        <p:txBody>
          <a:bodyPr/>
          <a:lstStyle/>
          <a:p>
            <a:fld id="{4A52B3C5-0349-4E18-8C31-8A9F77EECF72}" type="slidenum">
              <a:rPr lang="es-ES" smtClean="0"/>
              <a:t>12</a:t>
            </a:fld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0B19212-C77C-4C06-B0D8-CC5471E935B0}"/>
              </a:ext>
            </a:extLst>
          </p:cNvPr>
          <p:cNvSpPr/>
          <p:nvPr/>
        </p:nvSpPr>
        <p:spPr>
          <a:xfrm>
            <a:off x="186293" y="1475666"/>
            <a:ext cx="425302" cy="42530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47D029A-4EFB-4F79-A834-B28CDF5FFC55}"/>
              </a:ext>
            </a:extLst>
          </p:cNvPr>
          <p:cNvSpPr/>
          <p:nvPr/>
        </p:nvSpPr>
        <p:spPr>
          <a:xfrm>
            <a:off x="186293" y="2170026"/>
            <a:ext cx="439838" cy="439838"/>
          </a:xfrm>
          <a:prstGeom prst="ellipse">
            <a:avLst/>
          </a:prstGeom>
          <a:solidFill>
            <a:srgbClr val="FF0000">
              <a:alpha val="2000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45B413C-97FE-4717-8502-C093DF2A858A}"/>
              </a:ext>
            </a:extLst>
          </p:cNvPr>
          <p:cNvSpPr/>
          <p:nvPr/>
        </p:nvSpPr>
        <p:spPr>
          <a:xfrm>
            <a:off x="186293" y="2878923"/>
            <a:ext cx="425302" cy="4253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E37A7BA-2ABE-47F3-9C63-80895A40C839}"/>
                  </a:ext>
                </a:extLst>
              </p:cNvPr>
              <p:cNvSpPr txBox="1"/>
              <p:nvPr/>
            </p:nvSpPr>
            <p:spPr>
              <a:xfrm>
                <a:off x="724400" y="1565206"/>
                <a:ext cx="10114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𝐴𝐼𝑆𝐿𝐴𝑁𝑇𝐸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E37A7BA-2ABE-47F3-9C63-80895A40C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0" y="1565206"/>
                <a:ext cx="1011494" cy="246221"/>
              </a:xfrm>
              <a:prstGeom prst="rect">
                <a:avLst/>
              </a:prstGeom>
              <a:blipFill>
                <a:blip r:embed="rId4"/>
                <a:stretch>
                  <a:fillRect l="-4217" r="-3012" b="-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163F377-ADDA-4890-9DE6-9BDDA7DF298B}"/>
                  </a:ext>
                </a:extLst>
              </p:cNvPr>
              <p:cNvSpPr txBox="1"/>
              <p:nvPr/>
            </p:nvSpPr>
            <p:spPr>
              <a:xfrm>
                <a:off x="699851" y="2143723"/>
                <a:ext cx="14366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𝑅𝐸𝑆𝐼𝑆𝑇𝐸𝑁𝐶𝐼𝐴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𝐶𝐴𝐿𝐸𝐹𝐴𝐶𝑇𝑂𝑅𝐴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163F377-ADDA-4890-9DE6-9BDDA7DF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51" y="2143723"/>
                <a:ext cx="1436675" cy="492443"/>
              </a:xfrm>
              <a:prstGeom prst="rect">
                <a:avLst/>
              </a:prstGeom>
              <a:blipFill>
                <a:blip r:embed="rId5"/>
                <a:stretch>
                  <a:fillRect l="-2979" r="-2553" b="-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A7221FFF-16C6-436E-A483-E59E167682F4}"/>
                  </a:ext>
                </a:extLst>
              </p:cNvPr>
              <p:cNvSpPr txBox="1"/>
              <p:nvPr/>
            </p:nvSpPr>
            <p:spPr>
              <a:xfrm>
                <a:off x="699851" y="2875750"/>
                <a:ext cx="11884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𝐶𝐼𝐿𝐼𝑁𝐷𝑅𝑂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𝐷𝐸𝐿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𝑀𝑂𝑇𝑂𝑅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A7221FFF-16C6-436E-A483-E59E16768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51" y="2875750"/>
                <a:ext cx="1188467" cy="492443"/>
              </a:xfrm>
              <a:prstGeom prst="rect">
                <a:avLst/>
              </a:prstGeom>
              <a:blipFill>
                <a:blip r:embed="rId6"/>
                <a:stretch>
                  <a:fillRect l="-3590" r="-2051" b="-123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n 22">
            <a:extLst>
              <a:ext uri="{FF2B5EF4-FFF2-40B4-BE49-F238E27FC236}">
                <a16:creationId xmlns:a16="http://schemas.microsoft.com/office/drawing/2014/main" id="{59FEAEA8-5B35-4C87-8C9B-A5DB964F925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96564" y="4580256"/>
            <a:ext cx="5219755" cy="2271202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44D8A7E-B23D-4703-9187-65CB7B25F576}"/>
              </a:ext>
            </a:extLst>
          </p:cNvPr>
          <p:cNvCxnSpPr>
            <a:cxnSpLocks/>
          </p:cNvCxnSpPr>
          <p:nvPr/>
        </p:nvCxnSpPr>
        <p:spPr>
          <a:xfrm flipV="1">
            <a:off x="10472609" y="2341053"/>
            <a:ext cx="1396404" cy="11352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E1064A9-82B7-4582-A946-6B89E6A65891}"/>
                  </a:ext>
                </a:extLst>
              </p:cNvPr>
              <p:cNvSpPr txBox="1"/>
              <p:nvPr/>
            </p:nvSpPr>
            <p:spPr>
              <a:xfrm>
                <a:off x="8899431" y="1294289"/>
                <a:ext cx="2444452" cy="420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E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𝑟𝑑𝑖𝑑𝑎𝑠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=7,8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E1064A9-82B7-4582-A946-6B89E6A6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431" y="1294289"/>
                <a:ext cx="2444452" cy="4203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F365368F-8256-4536-A8E8-0495B36E6C22}"/>
                  </a:ext>
                </a:extLst>
              </p:cNvPr>
              <p:cNvSpPr txBox="1"/>
              <p:nvPr/>
            </p:nvSpPr>
            <p:spPr>
              <a:xfrm>
                <a:off x="2974057" y="2136284"/>
                <a:ext cx="1312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40 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F365368F-8256-4536-A8E8-0495B36E6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57" y="2136284"/>
                <a:ext cx="1312219" cy="369332"/>
              </a:xfrm>
              <a:prstGeom prst="rect">
                <a:avLst/>
              </a:prstGeom>
              <a:blipFill>
                <a:blip r:embed="rId9"/>
                <a:stretch>
                  <a:fillRect l="-5116" r="-1860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8B4C020-89D0-4E1A-A6C3-7A177F8F75EE}"/>
                  </a:ext>
                </a:extLst>
              </p:cNvPr>
              <p:cNvSpPr txBox="1"/>
              <p:nvPr/>
            </p:nvSpPr>
            <p:spPr>
              <a:xfrm>
                <a:off x="5944060" y="1672645"/>
                <a:ext cx="10665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65 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℃≈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8B4C020-89D0-4E1A-A6C3-7A177F8F7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060" y="1672645"/>
                <a:ext cx="1066510" cy="369332"/>
              </a:xfrm>
              <a:prstGeom prst="rect">
                <a:avLst/>
              </a:prstGeom>
              <a:blipFill>
                <a:blip r:embed="rId10"/>
                <a:stretch>
                  <a:fillRect l="-6857" r="-3429"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7648623-012B-4496-8405-F63175163942}"/>
              </a:ext>
            </a:extLst>
          </p:cNvPr>
          <p:cNvSpPr/>
          <p:nvPr/>
        </p:nvSpPr>
        <p:spPr>
          <a:xfrm>
            <a:off x="2883707" y="2019943"/>
            <a:ext cx="1741222" cy="690206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B572B6E-E911-4187-ABD9-1EE1D2F5695F}"/>
              </a:ext>
            </a:extLst>
          </p:cNvPr>
          <p:cNvSpPr/>
          <p:nvPr/>
        </p:nvSpPr>
        <p:spPr>
          <a:xfrm>
            <a:off x="8708847" y="1137431"/>
            <a:ext cx="2811864" cy="779786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08AC645-4DB9-4F4E-AB53-2075A820E3C4}"/>
              </a:ext>
            </a:extLst>
          </p:cNvPr>
          <p:cNvSpPr/>
          <p:nvPr/>
        </p:nvSpPr>
        <p:spPr>
          <a:xfrm>
            <a:off x="5749396" y="1446841"/>
            <a:ext cx="1864062" cy="774478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970BA84-4F6F-4E09-8053-E407A7E6A484}"/>
                  </a:ext>
                </a:extLst>
              </p:cNvPr>
              <p:cNvSpPr txBox="1"/>
              <p:nvPr/>
            </p:nvSpPr>
            <p:spPr>
              <a:xfrm>
                <a:off x="5578864" y="3740360"/>
                <a:ext cx="179690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=5,8 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970BA84-4F6F-4E09-8053-E407A7E6A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864" y="3740360"/>
                <a:ext cx="1796902" cy="6914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DD1BA4D-C062-4C27-BC00-C40906045A99}"/>
              </a:ext>
            </a:extLst>
          </p:cNvPr>
          <p:cNvSpPr/>
          <p:nvPr/>
        </p:nvSpPr>
        <p:spPr>
          <a:xfrm>
            <a:off x="5474586" y="3591937"/>
            <a:ext cx="2005458" cy="988319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72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1" grpId="0"/>
      <p:bldP spid="32" grpId="0" animBg="1"/>
      <p:bldP spid="3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Ingeniería Térmica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570430-FED5-4908-915E-4327EFD4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57" y="1215719"/>
            <a:ext cx="6819900" cy="5550282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0B9E632-B069-4403-8B2D-EEE7F9F9F48C}"/>
              </a:ext>
            </a:extLst>
          </p:cNvPr>
          <p:cNvSpPr txBox="1"/>
          <p:nvPr/>
        </p:nvSpPr>
        <p:spPr>
          <a:xfrm>
            <a:off x="220337" y="2816106"/>
            <a:ext cx="4596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Compensación de la unión fría.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Termopares tipo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Comunicación SPI.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6A7FE1-5497-4D20-88B3-2258AAF2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51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6" name="Imagen 25" descr="Imagen que contiene objeto, cosa&#10;&#10;Descripción generada con confianza muy alta">
            <a:extLst>
              <a:ext uri="{FF2B5EF4-FFF2-40B4-BE49-F238E27FC236}">
                <a16:creationId xmlns:a16="http://schemas.microsoft.com/office/drawing/2014/main" id="{0A72D42E-94DC-4A13-A3B3-3EE404584207}"/>
              </a:ext>
            </a:extLst>
          </p:cNvPr>
          <p:cNvPicPr/>
          <p:nvPr/>
        </p:nvPicPr>
        <p:blipFill rotWithShape="1">
          <a:blip r:embed="rId2"/>
          <a:srcRect l="5236" t="21794" r="-1" b="9894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33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836ABC-BA0C-4CBB-985A-0D198F7D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ELECTRÓNICA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1726B08-A7AB-4BB4-A1CF-8576F02D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253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Esquema General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2D25A1-99D8-474A-ABD4-4724A2A6AD6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436" y="1162279"/>
            <a:ext cx="8191128" cy="5613094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88E4202-9FE9-446D-AABF-F26EF29C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15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DD67C8-6854-477F-A06D-AABBB7A2F1B9}"/>
              </a:ext>
            </a:extLst>
          </p:cNvPr>
          <p:cNvPicPr/>
          <p:nvPr/>
        </p:nvPicPr>
        <p:blipFill rotWithShape="1">
          <a:blip r:embed="rId4"/>
          <a:srcRect l="-1" t="68323" r="-1"/>
          <a:stretch/>
        </p:blipFill>
        <p:spPr>
          <a:xfrm>
            <a:off x="2000436" y="4997301"/>
            <a:ext cx="8191128" cy="17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8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BC1FC8-C2D7-495C-B40C-2AB3B546A0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013" y="1414462"/>
            <a:ext cx="11567974" cy="500062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D208D9E-28C9-4AF5-B162-E1C5E670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8C7483-E6E2-4E75-B139-FD2D17F2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562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BC1FC8-C2D7-495C-B40C-2AB3B546A08C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013" y="1414462"/>
            <a:ext cx="11567974" cy="500062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D208D9E-28C9-4AF5-B162-E1C5E670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612B49-C616-4F21-AA2F-04BA2F14E870}"/>
              </a:ext>
            </a:extLst>
          </p:cNvPr>
          <p:cNvPicPr/>
          <p:nvPr/>
        </p:nvPicPr>
        <p:blipFill rotWithShape="1">
          <a:blip r:embed="rId5"/>
          <a:srcRect l="32597"/>
          <a:stretch/>
        </p:blipFill>
        <p:spPr>
          <a:xfrm>
            <a:off x="4082901" y="1414462"/>
            <a:ext cx="7797085" cy="50006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10109F1-C052-40C1-B321-364769F2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17</a:t>
            </a:fld>
            <a:endParaRPr lang="es-E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045E584-AF9D-48DF-9385-B0D4748D9CB3}"/>
              </a:ext>
            </a:extLst>
          </p:cNvPr>
          <p:cNvSpPr/>
          <p:nvPr/>
        </p:nvSpPr>
        <p:spPr>
          <a:xfrm>
            <a:off x="5335930" y="2124974"/>
            <a:ext cx="777792" cy="112705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0AF14A0-56EE-45C9-9819-A752EB3F25CA}"/>
              </a:ext>
            </a:extLst>
          </p:cNvPr>
          <p:cNvSpPr/>
          <p:nvPr/>
        </p:nvSpPr>
        <p:spPr>
          <a:xfrm>
            <a:off x="10336192" y="2124973"/>
            <a:ext cx="767743" cy="112705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6B5B03A-BC23-40AE-958D-5E0E92616B08}"/>
              </a:ext>
            </a:extLst>
          </p:cNvPr>
          <p:cNvSpPr/>
          <p:nvPr/>
        </p:nvSpPr>
        <p:spPr>
          <a:xfrm>
            <a:off x="5335930" y="4979965"/>
            <a:ext cx="774247" cy="112705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CAA1EB3-7F4D-4A49-92B3-CFB373B9F269}"/>
              </a:ext>
            </a:extLst>
          </p:cNvPr>
          <p:cNvSpPr/>
          <p:nvPr/>
        </p:nvSpPr>
        <p:spPr>
          <a:xfrm>
            <a:off x="10336192" y="4979965"/>
            <a:ext cx="767743" cy="112705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EBB95D3-EA95-4DB3-BA02-06E4D1ECE363}"/>
              </a:ext>
            </a:extLst>
          </p:cNvPr>
          <p:cNvSpPr/>
          <p:nvPr/>
        </p:nvSpPr>
        <p:spPr>
          <a:xfrm>
            <a:off x="4990641" y="2638708"/>
            <a:ext cx="462708" cy="42965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352481C-2B91-4D13-92C7-3144136C5863}"/>
              </a:ext>
            </a:extLst>
          </p:cNvPr>
          <p:cNvSpPr/>
          <p:nvPr/>
        </p:nvSpPr>
        <p:spPr>
          <a:xfrm>
            <a:off x="4990641" y="5328661"/>
            <a:ext cx="462708" cy="42965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1EBBB50-6224-4626-AABB-575E78E21CDD}"/>
              </a:ext>
            </a:extLst>
          </p:cNvPr>
          <p:cNvSpPr/>
          <p:nvPr/>
        </p:nvSpPr>
        <p:spPr>
          <a:xfrm>
            <a:off x="9982200" y="5328660"/>
            <a:ext cx="462708" cy="42965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1EFDDB2-6FEF-44C5-BEB2-09DE23FE7E14}"/>
              </a:ext>
            </a:extLst>
          </p:cNvPr>
          <p:cNvSpPr/>
          <p:nvPr/>
        </p:nvSpPr>
        <p:spPr>
          <a:xfrm>
            <a:off x="9982200" y="2638708"/>
            <a:ext cx="462708" cy="42965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6AC472C-2E98-4A32-A878-1F5C8DFA1242}"/>
              </a:ext>
            </a:extLst>
          </p:cNvPr>
          <p:cNvSpPr/>
          <p:nvPr/>
        </p:nvSpPr>
        <p:spPr>
          <a:xfrm>
            <a:off x="7153940" y="3785482"/>
            <a:ext cx="693696" cy="74427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6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5" grpId="0" animBg="1"/>
      <p:bldP spid="5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BC1FC8-C2D7-495C-B40C-2AB3B546A08C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013" y="1414462"/>
            <a:ext cx="11567974" cy="500062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D208D9E-28C9-4AF5-B162-E1C5E670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90623D-129C-4AC0-96AD-6CC8DB74A5F4}"/>
              </a:ext>
            </a:extLst>
          </p:cNvPr>
          <p:cNvPicPr/>
          <p:nvPr/>
        </p:nvPicPr>
        <p:blipFill rotWithShape="1">
          <a:blip r:embed="rId5"/>
          <a:srcRect l="59" r="88819"/>
          <a:stretch/>
        </p:blipFill>
        <p:spPr>
          <a:xfrm>
            <a:off x="318977" y="1414462"/>
            <a:ext cx="1286539" cy="50006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F4C02C-D3B4-449C-AAA8-C208AAFA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59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BC1FC8-C2D7-495C-B40C-2AB3B546A08C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013" y="1414462"/>
            <a:ext cx="11567974" cy="500062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D208D9E-28C9-4AF5-B162-E1C5E670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E16F67-87FE-436B-A1A1-28A9F3E4389B}"/>
              </a:ext>
            </a:extLst>
          </p:cNvPr>
          <p:cNvPicPr/>
          <p:nvPr/>
        </p:nvPicPr>
        <p:blipFill rotWithShape="1">
          <a:blip r:embed="rId5"/>
          <a:srcRect l="11182" r="67586"/>
          <a:stretch/>
        </p:blipFill>
        <p:spPr>
          <a:xfrm>
            <a:off x="1605515" y="1414462"/>
            <a:ext cx="2456121" cy="50006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EF92B73-FFF0-4942-886D-F5D799AB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19</a:t>
            </a:fld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1C4027F-CB21-45B8-97E6-DD8466B2C458}"/>
              </a:ext>
            </a:extLst>
          </p:cNvPr>
          <p:cNvSpPr/>
          <p:nvPr/>
        </p:nvSpPr>
        <p:spPr>
          <a:xfrm>
            <a:off x="1612480" y="2413591"/>
            <a:ext cx="777792" cy="88250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196FC7A-7244-4E16-A88F-009BA663E6AF}"/>
              </a:ext>
            </a:extLst>
          </p:cNvPr>
          <p:cNvSpPr/>
          <p:nvPr/>
        </p:nvSpPr>
        <p:spPr>
          <a:xfrm>
            <a:off x="2721615" y="2413590"/>
            <a:ext cx="767743" cy="88250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81A558A-0A6D-4556-B189-5B2B3486DE4C}"/>
              </a:ext>
            </a:extLst>
          </p:cNvPr>
          <p:cNvSpPr/>
          <p:nvPr/>
        </p:nvSpPr>
        <p:spPr>
          <a:xfrm>
            <a:off x="1633941" y="4894520"/>
            <a:ext cx="767743" cy="88250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61BE2F1-9434-4B10-A706-722D09C5932D}"/>
              </a:ext>
            </a:extLst>
          </p:cNvPr>
          <p:cNvSpPr/>
          <p:nvPr/>
        </p:nvSpPr>
        <p:spPr>
          <a:xfrm>
            <a:off x="2721614" y="4894519"/>
            <a:ext cx="767743" cy="88250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B2D9A25-E804-41DD-BDBD-395A85BE57C2}"/>
              </a:ext>
            </a:extLst>
          </p:cNvPr>
          <p:cNvSpPr/>
          <p:nvPr/>
        </p:nvSpPr>
        <p:spPr>
          <a:xfrm>
            <a:off x="3339785" y="3467344"/>
            <a:ext cx="756576" cy="125592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0472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Introducción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FDAD3-849C-4226-BC24-A8B48D0D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FD5968C-B6C4-45FF-85DD-441DBC3F7E2D}"/>
              </a:ext>
            </a:extLst>
          </p:cNvPr>
          <p:cNvSpPr txBox="1">
            <a:spLocks/>
          </p:cNvSpPr>
          <p:nvPr/>
        </p:nvSpPr>
        <p:spPr>
          <a:xfrm>
            <a:off x="0" y="867784"/>
            <a:ext cx="12192000" cy="81047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     Objetivo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D29EFC-33E4-49DC-841C-4CB2EB812662}"/>
              </a:ext>
            </a:extLst>
          </p:cNvPr>
          <p:cNvSpPr txBox="1">
            <a:spLocks/>
          </p:cNvSpPr>
          <p:nvPr/>
        </p:nvSpPr>
        <p:spPr>
          <a:xfrm>
            <a:off x="0" y="1730519"/>
            <a:ext cx="12192000" cy="8104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     Ingeniería Térmica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2CE1B28-2119-4EE5-A1A4-ECF689A8C423}"/>
              </a:ext>
            </a:extLst>
          </p:cNvPr>
          <p:cNvSpPr txBox="1">
            <a:spLocks/>
          </p:cNvSpPr>
          <p:nvPr/>
        </p:nvSpPr>
        <p:spPr>
          <a:xfrm>
            <a:off x="0" y="2609935"/>
            <a:ext cx="12192000" cy="8104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D781E76-39FD-455A-B04A-3B58EE7B8496}"/>
              </a:ext>
            </a:extLst>
          </p:cNvPr>
          <p:cNvSpPr txBox="1">
            <a:spLocks/>
          </p:cNvSpPr>
          <p:nvPr/>
        </p:nvSpPr>
        <p:spPr>
          <a:xfrm>
            <a:off x="0" y="3476999"/>
            <a:ext cx="12192000" cy="8104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     Sistema de Control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301C631-86DB-468F-AC32-C424F5049870}"/>
              </a:ext>
            </a:extLst>
          </p:cNvPr>
          <p:cNvSpPr txBox="1">
            <a:spLocks/>
          </p:cNvSpPr>
          <p:nvPr/>
        </p:nvSpPr>
        <p:spPr>
          <a:xfrm>
            <a:off x="0" y="4339734"/>
            <a:ext cx="12192000" cy="81047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     Montaje Final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1CD4ABA-26E3-43C4-B81F-4FA48F71058B}"/>
              </a:ext>
            </a:extLst>
          </p:cNvPr>
          <p:cNvSpPr txBox="1">
            <a:spLocks/>
          </p:cNvSpPr>
          <p:nvPr/>
        </p:nvSpPr>
        <p:spPr>
          <a:xfrm>
            <a:off x="0" y="5200558"/>
            <a:ext cx="12192000" cy="81047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     Demostración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653C4C6-F443-4A2E-B9B7-812AFA82853B}"/>
              </a:ext>
            </a:extLst>
          </p:cNvPr>
          <p:cNvSpPr txBox="1">
            <a:spLocks/>
          </p:cNvSpPr>
          <p:nvPr/>
        </p:nvSpPr>
        <p:spPr>
          <a:xfrm>
            <a:off x="0" y="6047528"/>
            <a:ext cx="12192000" cy="81047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     Conclusiones</a:t>
            </a:r>
          </a:p>
        </p:txBody>
      </p:sp>
    </p:spTree>
    <p:extLst>
      <p:ext uri="{BB962C8B-B14F-4D97-AF65-F5344CB8AC3E}">
        <p14:creationId xmlns:p14="http://schemas.microsoft.com/office/powerpoint/2010/main" val="71670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39679B-1EA9-4CF8-96A3-5F819062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918C10-488B-48DB-A130-39C00F6A86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1728" y="1049997"/>
            <a:ext cx="9620272" cy="541459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FE7B766-75BB-4358-9DB4-AE5725F2C23B}"/>
              </a:ext>
            </a:extLst>
          </p:cNvPr>
          <p:cNvSpPr/>
          <p:nvPr/>
        </p:nvSpPr>
        <p:spPr>
          <a:xfrm>
            <a:off x="73543" y="2797372"/>
            <a:ext cx="372139" cy="37213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75D20F4-5C29-46A7-BB0A-C663368353BC}"/>
                  </a:ext>
                </a:extLst>
              </p:cNvPr>
              <p:cNvSpPr txBox="1"/>
              <p:nvPr/>
            </p:nvSpPr>
            <p:spPr>
              <a:xfrm>
                <a:off x="531746" y="2844941"/>
                <a:ext cx="1772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𝑅𝐸𝐷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𝐸𝐿𝐸𝐶𝑇𝑅𝐼𝐶𝐴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75D20F4-5C29-46A7-BB0A-C6633683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6" y="2844941"/>
                <a:ext cx="1772280" cy="276999"/>
              </a:xfrm>
              <a:prstGeom prst="rect">
                <a:avLst/>
              </a:prstGeom>
              <a:blipFill>
                <a:blip r:embed="rId4"/>
                <a:stretch>
                  <a:fillRect l="-2405" r="-3093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>
            <a:extLst>
              <a:ext uri="{FF2B5EF4-FFF2-40B4-BE49-F238E27FC236}">
                <a16:creationId xmlns:a16="http://schemas.microsoft.com/office/drawing/2014/main" id="{8892670C-7A86-433A-BE2E-F22912F4FE77}"/>
              </a:ext>
            </a:extLst>
          </p:cNvPr>
          <p:cNvSpPr/>
          <p:nvPr/>
        </p:nvSpPr>
        <p:spPr>
          <a:xfrm>
            <a:off x="73542" y="3572875"/>
            <a:ext cx="372139" cy="37213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C1CDC1-BE03-48AC-94B6-3923950FC238}"/>
              </a:ext>
            </a:extLst>
          </p:cNvPr>
          <p:cNvSpPr/>
          <p:nvPr/>
        </p:nvSpPr>
        <p:spPr>
          <a:xfrm>
            <a:off x="73541" y="4348378"/>
            <a:ext cx="372139" cy="3721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1815483-3606-4EC2-A4E3-A28452A0DF56}"/>
                  </a:ext>
                </a:extLst>
              </p:cNvPr>
              <p:cNvSpPr txBox="1"/>
              <p:nvPr/>
            </p:nvSpPr>
            <p:spPr>
              <a:xfrm>
                <a:off x="531746" y="3620444"/>
                <a:ext cx="20399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𝑅𝐸𝐷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𝑅𝐸𝐶𝑇𝐼𝐹𝐼𝐶𝐴𝐷𝐴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1815483-3606-4EC2-A4E3-A28452A0D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6" y="3620444"/>
                <a:ext cx="2039982" cy="276999"/>
              </a:xfrm>
              <a:prstGeom prst="rect">
                <a:avLst/>
              </a:prstGeom>
              <a:blipFill>
                <a:blip r:embed="rId5"/>
                <a:stretch>
                  <a:fillRect l="-2090" r="-2388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6D84C49-E003-4294-880C-1CB1F46916FE}"/>
                  </a:ext>
                </a:extLst>
              </p:cNvPr>
              <p:cNvSpPr txBox="1"/>
              <p:nvPr/>
            </p:nvSpPr>
            <p:spPr>
              <a:xfrm>
                <a:off x="531746" y="4394674"/>
                <a:ext cx="849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𝐵𝑈𝑆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𝐷𝐶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6D84C49-E003-4294-880C-1CB1F4691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6" y="4394674"/>
                <a:ext cx="849784" cy="276999"/>
              </a:xfrm>
              <a:prstGeom prst="rect">
                <a:avLst/>
              </a:prstGeom>
              <a:blipFill>
                <a:blip r:embed="rId6"/>
                <a:stretch>
                  <a:fillRect l="-5714" r="-5000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DC4C76A8-1004-44DF-A67D-9F3E15562BA1}"/>
              </a:ext>
            </a:extLst>
          </p:cNvPr>
          <p:cNvCxnSpPr/>
          <p:nvPr/>
        </p:nvCxnSpPr>
        <p:spPr>
          <a:xfrm>
            <a:off x="4380089" y="1433689"/>
            <a:ext cx="0" cy="231422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B3283DD-DA39-4A63-97FD-3ECD52B4F884}"/>
                  </a:ext>
                </a:extLst>
              </p:cNvPr>
              <p:cNvSpPr txBox="1"/>
              <p:nvPr/>
            </p:nvSpPr>
            <p:spPr>
              <a:xfrm>
                <a:off x="3454342" y="2590800"/>
                <a:ext cx="889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𝟑𝟐𝟓</m:t>
                      </m:r>
                      <m:r>
                        <a:rPr lang="es-E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s-E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B3283DD-DA39-4A63-97FD-3ECD52B4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342" y="2590800"/>
                <a:ext cx="889666" cy="369332"/>
              </a:xfrm>
              <a:prstGeom prst="rect">
                <a:avLst/>
              </a:prstGeom>
              <a:blipFill>
                <a:blip r:embed="rId7"/>
                <a:stretch>
                  <a:fillRect l="-8904" r="-6849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F85266A-1FAC-4A15-8E6F-AC0313D806B7}"/>
              </a:ext>
            </a:extLst>
          </p:cNvPr>
          <p:cNvCxnSpPr/>
          <p:nvPr/>
        </p:nvCxnSpPr>
        <p:spPr>
          <a:xfrm>
            <a:off x="7044267" y="1670756"/>
            <a:ext cx="0" cy="20771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F038335-301A-47B5-A313-33ABFD03DA3C}"/>
                  </a:ext>
                </a:extLst>
              </p:cNvPr>
              <p:cNvSpPr txBox="1"/>
              <p:nvPr/>
            </p:nvSpPr>
            <p:spPr>
              <a:xfrm>
                <a:off x="7087208" y="2516741"/>
                <a:ext cx="889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𝟐𝟗𝟏</m:t>
                      </m:r>
                      <m:r>
                        <a:rPr lang="es-E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s-E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F038335-301A-47B5-A313-33ABFD03D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08" y="2516741"/>
                <a:ext cx="889667" cy="369332"/>
              </a:xfrm>
              <a:prstGeom prst="rect">
                <a:avLst/>
              </a:prstGeom>
              <a:blipFill>
                <a:blip r:embed="rId8"/>
                <a:stretch>
                  <a:fillRect l="-8219" r="-6849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706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9BBD0D0-2543-40AE-B360-784A6FEB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1" y="1053296"/>
            <a:ext cx="11663917" cy="567495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39679B-1EA9-4CF8-96A3-5F819062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45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39679B-1EA9-4CF8-96A3-5F819062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22</a:t>
            </a:fld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D514C7-641C-45FF-9A3F-6C7E631C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6" y="1053296"/>
            <a:ext cx="6848638" cy="581560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CE843B1-375C-424D-AA9E-7638D383B121}"/>
              </a:ext>
            </a:extLst>
          </p:cNvPr>
          <p:cNvSpPr/>
          <p:nvPr/>
        </p:nvSpPr>
        <p:spPr>
          <a:xfrm>
            <a:off x="8175361" y="2963119"/>
            <a:ext cx="552894" cy="5528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1503178-5E7E-45A7-A731-02FD7BFADB44}"/>
                  </a:ext>
                </a:extLst>
              </p:cNvPr>
              <p:cNvSpPr txBox="1"/>
              <p:nvPr/>
            </p:nvSpPr>
            <p:spPr>
              <a:xfrm>
                <a:off x="8823851" y="3054900"/>
                <a:ext cx="16676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𝑇𝑂𝑃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𝐿𝐴𝑌𝐸𝑅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1503178-5E7E-45A7-A731-02FD7BFAD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851" y="3054900"/>
                <a:ext cx="1667636" cy="369332"/>
              </a:xfrm>
              <a:prstGeom prst="rect">
                <a:avLst/>
              </a:prstGeom>
              <a:blipFill>
                <a:blip r:embed="rId4"/>
                <a:stretch>
                  <a:fillRect l="-3650" r="-3650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B0571732-EA79-4949-AB10-B19295E172E5}"/>
              </a:ext>
            </a:extLst>
          </p:cNvPr>
          <p:cNvSpPr txBox="1"/>
          <p:nvPr/>
        </p:nvSpPr>
        <p:spPr>
          <a:xfrm>
            <a:off x="5636871" y="29631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1D2C42-FB97-4798-856E-DFE7613DE75D}"/>
              </a:ext>
            </a:extLst>
          </p:cNvPr>
          <p:cNvSpPr/>
          <p:nvPr/>
        </p:nvSpPr>
        <p:spPr>
          <a:xfrm>
            <a:off x="8175361" y="4053410"/>
            <a:ext cx="552894" cy="552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99E8B68-8F55-416E-9A4A-EF53DCAE2DCB}"/>
                  </a:ext>
                </a:extLst>
              </p:cNvPr>
              <p:cNvSpPr txBox="1"/>
              <p:nvPr/>
            </p:nvSpPr>
            <p:spPr>
              <a:xfrm>
                <a:off x="8823851" y="4145191"/>
                <a:ext cx="2331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𝐵𝑂𝑇𝑇𝑂𝑀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𝐿𝐴𝑌𝐸𝑅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99E8B68-8F55-416E-9A4A-EF53DCAE2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851" y="4145191"/>
                <a:ext cx="2331279" cy="369332"/>
              </a:xfrm>
              <a:prstGeom prst="rect">
                <a:avLst/>
              </a:prstGeom>
              <a:blipFill>
                <a:blip r:embed="rId5"/>
                <a:stretch>
                  <a:fillRect l="-2611" r="-2350" b="-49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6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39679B-1EA9-4CF8-96A3-5F819062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23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491A45-FA78-4D19-979D-133866743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64" y="1100548"/>
            <a:ext cx="6132981" cy="52085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F6BD7A3-18AB-4375-9504-3D8D58F18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70" y="1107447"/>
            <a:ext cx="6132980" cy="5194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084CBE8-97FA-4A2C-873D-3A220000810A}"/>
                  </a:ext>
                </a:extLst>
              </p:cNvPr>
              <p:cNvSpPr txBox="1"/>
              <p:nvPr/>
            </p:nvSpPr>
            <p:spPr>
              <a:xfrm>
                <a:off x="2195035" y="6336924"/>
                <a:ext cx="1946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𝑇𝑂𝑃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𝐿𝐴𝑌𝐸𝑅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084CBE8-97FA-4A2C-873D-3A2200008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35" y="6336924"/>
                <a:ext cx="194611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EFD570E-542A-46CE-9E3D-89803D36F13B}"/>
                  </a:ext>
                </a:extLst>
              </p:cNvPr>
              <p:cNvSpPr txBox="1"/>
              <p:nvPr/>
            </p:nvSpPr>
            <p:spPr>
              <a:xfrm>
                <a:off x="8328016" y="6336924"/>
                <a:ext cx="27203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𝐵𝑂𝑇𝑇𝑂𝑀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𝐿𝐴𝑌𝐸𝑅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EFD570E-542A-46CE-9E3D-89803D36F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016" y="6336924"/>
                <a:ext cx="272036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556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6C185E0-A168-4070-8C9B-C51745E9C3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7182" y="1156491"/>
            <a:ext cx="9455888" cy="550194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Electrónica de Potencia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39679B-1EA9-4CF8-96A3-5F819062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5606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4" name="Imagen 13" descr="Imagen que contiene electrónica, circuito&#10;&#10;Descripción generada con confianza alta">
            <a:extLst>
              <a:ext uri="{FF2B5EF4-FFF2-40B4-BE49-F238E27FC236}">
                <a16:creationId xmlns:a16="http://schemas.microsoft.com/office/drawing/2014/main" id="{B5DBDC2F-EF8F-469A-BE71-1A734567B6AE}"/>
              </a:ext>
            </a:extLst>
          </p:cNvPr>
          <p:cNvPicPr/>
          <p:nvPr/>
        </p:nvPicPr>
        <p:blipFill rotWithShape="1">
          <a:blip r:embed="rId2"/>
          <a:srcRect l="13203" t="8634" r="24177" b="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2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03F027-5344-4F30-9804-3011EABB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SISTEMA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3BDE4BA-D5AB-4A8F-B30F-77D5F584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7880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Esquema General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2D25A1-99D8-474A-ABD4-4724A2A6AD6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436" y="1162279"/>
            <a:ext cx="8191128" cy="5613094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88E4202-9FE9-446D-AABF-F26EF29C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DD67C8-6854-477F-A06D-AABBB7A2F1B9}"/>
              </a:ext>
            </a:extLst>
          </p:cNvPr>
          <p:cNvPicPr/>
          <p:nvPr/>
        </p:nvPicPr>
        <p:blipFill rotWithShape="1">
          <a:blip r:embed="rId4"/>
          <a:srcRect l="32433" r="-1" b="31298"/>
          <a:stretch/>
        </p:blipFill>
        <p:spPr>
          <a:xfrm>
            <a:off x="4657060" y="1162280"/>
            <a:ext cx="5534504" cy="38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Sistema de Control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F5162A-E5DD-44F6-822F-66B04A291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21706" r="7817" b="13840"/>
          <a:stretch/>
        </p:blipFill>
        <p:spPr>
          <a:xfrm rot="16200000">
            <a:off x="9091934" y="919085"/>
            <a:ext cx="2133786" cy="3063435"/>
          </a:xfrm>
          <a:prstGeom prst="rect">
            <a:avLst/>
          </a:prstGeom>
        </p:spPr>
      </p:pic>
      <p:pic>
        <p:nvPicPr>
          <p:cNvPr id="1028" name="Picture 4" descr="Resultado de imagen de arduino mega 2560">
            <a:extLst>
              <a:ext uri="{FF2B5EF4-FFF2-40B4-BE49-F238E27FC236}">
                <a16:creationId xmlns:a16="http://schemas.microsoft.com/office/drawing/2014/main" id="{8FC7548E-FD44-4A18-8220-A547A26F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07" y="1307454"/>
            <a:ext cx="4618073" cy="23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7AF09F-935C-4CF8-ADD4-E44DA61CC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6652" y="3733244"/>
            <a:ext cx="3168613" cy="2909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D1A477E-67D9-4896-990E-C5F41B0197C0}"/>
              </a:ext>
            </a:extLst>
          </p:cNvPr>
          <p:cNvSpPr/>
          <p:nvPr/>
        </p:nvSpPr>
        <p:spPr>
          <a:xfrm>
            <a:off x="209108" y="1201478"/>
            <a:ext cx="4735030" cy="2498651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6F4C21-9A28-439C-802E-586ADAF84A6B}"/>
              </a:ext>
            </a:extLst>
          </p:cNvPr>
          <p:cNvSpPr/>
          <p:nvPr/>
        </p:nvSpPr>
        <p:spPr>
          <a:xfrm>
            <a:off x="8413765" y="1139197"/>
            <a:ext cx="3490124" cy="2583037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072D458-7DF0-404D-842A-FB460613E71C}"/>
              </a:ext>
            </a:extLst>
          </p:cNvPr>
          <p:cNvCxnSpPr/>
          <p:nvPr/>
        </p:nvCxnSpPr>
        <p:spPr>
          <a:xfrm>
            <a:off x="5255046" y="2688116"/>
            <a:ext cx="1211855" cy="9482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5137E52-0F33-4FD9-A1B3-872C6007408D}"/>
              </a:ext>
            </a:extLst>
          </p:cNvPr>
          <p:cNvCxnSpPr/>
          <p:nvPr/>
        </p:nvCxnSpPr>
        <p:spPr>
          <a:xfrm>
            <a:off x="5244027" y="2236424"/>
            <a:ext cx="285386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ED43CC8-E2AF-4897-A2F2-9852F592A74F}"/>
              </a:ext>
            </a:extLst>
          </p:cNvPr>
          <p:cNvSpPr/>
          <p:nvPr/>
        </p:nvSpPr>
        <p:spPr>
          <a:xfrm>
            <a:off x="4933890" y="3458815"/>
            <a:ext cx="3490124" cy="3340304"/>
          </a:xfrm>
          <a:prstGeom prst="round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46644DE1-A1AA-41AE-A9DE-B5FF47E7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571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Sistema de Control</a:t>
            </a:r>
          </a:p>
        </p:txBody>
      </p:sp>
      <p:pic>
        <p:nvPicPr>
          <p:cNvPr id="19" name="Picture 4" descr="Resultado de imagen de arduino mega 2560">
            <a:extLst>
              <a:ext uri="{FF2B5EF4-FFF2-40B4-BE49-F238E27FC236}">
                <a16:creationId xmlns:a16="http://schemas.microsoft.com/office/drawing/2014/main" id="{FBA918AE-DE7A-4BC5-AFC1-241DE770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2807" y="2645527"/>
            <a:ext cx="5369718" cy="270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90A8FEC-A354-40C5-82E8-F819CA37D72D}"/>
              </a:ext>
            </a:extLst>
          </p:cNvPr>
          <p:cNvSpPr txBox="1"/>
          <p:nvPr/>
        </p:nvSpPr>
        <p:spPr>
          <a:xfrm>
            <a:off x="4260022" y="1643892"/>
            <a:ext cx="39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EJECUTA EL ALGORITMO DE CONTROL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6A53F13-221F-47CD-9F94-C87EC0EE311B}"/>
              </a:ext>
            </a:extLst>
          </p:cNvPr>
          <p:cNvSpPr txBox="1"/>
          <p:nvPr/>
        </p:nvSpPr>
        <p:spPr>
          <a:xfrm>
            <a:off x="4260022" y="2991166"/>
            <a:ext cx="39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GESTIONA LA INTERFAZ DE USUARIO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F912A69-6477-4A5C-A83E-5FF808BAF8E1}"/>
              </a:ext>
            </a:extLst>
          </p:cNvPr>
          <p:cNvSpPr txBox="1"/>
          <p:nvPr/>
        </p:nvSpPr>
        <p:spPr>
          <a:xfrm>
            <a:off x="4260022" y="4184603"/>
            <a:ext cx="507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LEE LA TEMPERATURA DEL SENSOR DEL TERMOPAR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4ECCC05-F40F-4845-8038-CA38EF97E005}"/>
              </a:ext>
            </a:extLst>
          </p:cNvPr>
          <p:cNvSpPr txBox="1"/>
          <p:nvPr/>
        </p:nvSpPr>
        <p:spPr>
          <a:xfrm>
            <a:off x="4260022" y="5378040"/>
            <a:ext cx="729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GENERA LAS REFERENCIAS DE TENSIÓN ADECUADAS PARA LA RESISTENCIA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CB90854-4517-41FB-ABF8-5C553D1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6436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Sistema de Control</a:t>
            </a:r>
          </a:p>
        </p:txBody>
      </p:sp>
      <p:pic>
        <p:nvPicPr>
          <p:cNvPr id="1028" name="Picture 4" descr="Resultado de imagen de arduino mega 2560">
            <a:extLst>
              <a:ext uri="{FF2B5EF4-FFF2-40B4-BE49-F238E27FC236}">
                <a16:creationId xmlns:a16="http://schemas.microsoft.com/office/drawing/2014/main" id="{8FC7548E-FD44-4A18-8220-A547A26F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54282" y="2773117"/>
            <a:ext cx="5369718" cy="270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69A8D66-3659-429A-AA82-58AC11627809}"/>
              </a:ext>
            </a:extLst>
          </p:cNvPr>
          <p:cNvSpPr txBox="1"/>
          <p:nvPr/>
        </p:nvSpPr>
        <p:spPr>
          <a:xfrm>
            <a:off x="8481370" y="3505549"/>
            <a:ext cx="299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FRECUENCIA DEL PWM BAJA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E085C6-CEE5-45C8-851D-5D8B1C9ACB47}"/>
              </a:ext>
            </a:extLst>
          </p:cNvPr>
          <p:cNvSpPr txBox="1"/>
          <p:nvPr/>
        </p:nvSpPr>
        <p:spPr>
          <a:xfrm>
            <a:off x="237966" y="4512726"/>
            <a:ext cx="404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FLEXIBILIDAD Y HARDWARE DISPONIBLE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5B4DE6-639B-49CD-B60D-03E75A68D190}"/>
              </a:ext>
            </a:extLst>
          </p:cNvPr>
          <p:cNvSpPr txBox="1"/>
          <p:nvPr/>
        </p:nvSpPr>
        <p:spPr>
          <a:xfrm>
            <a:off x="8481370" y="4133880"/>
            <a:ext cx="299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POCA POTENCIA DE CÁLCULO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64445D-C8CB-4806-9A73-2944299B3845}"/>
              </a:ext>
            </a:extLst>
          </p:cNvPr>
          <p:cNvSpPr txBox="1"/>
          <p:nvPr/>
        </p:nvSpPr>
        <p:spPr>
          <a:xfrm>
            <a:off x="237967" y="2498372"/>
            <a:ext cx="395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FACILIDAD PARA MODIFICAR EL CÓDIGO (lenguaje fácil y asequible)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4B5B60-F011-47BA-86E8-592D52BDCDC3}"/>
              </a:ext>
            </a:extLst>
          </p:cNvPr>
          <p:cNvSpPr txBox="1"/>
          <p:nvPr/>
        </p:nvSpPr>
        <p:spPr>
          <a:xfrm>
            <a:off x="237967" y="3505549"/>
            <a:ext cx="451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PROGRAMABLE DIRECTAMENTE DESDE EL PC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0C9F39-172E-4A9C-8E0E-5DD89EFF98F3}"/>
              </a:ext>
            </a:extLst>
          </p:cNvPr>
          <p:cNvSpPr txBox="1"/>
          <p:nvPr/>
        </p:nvSpPr>
        <p:spPr>
          <a:xfrm>
            <a:off x="5162400" y="1072891"/>
            <a:ext cx="235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MEGA 2560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F4870BF-22DF-410D-9A3C-34A3DF631DC3}"/>
                  </a:ext>
                </a:extLst>
              </p:cNvPr>
              <p:cNvSpPr txBox="1"/>
              <p:nvPr/>
            </p:nvSpPr>
            <p:spPr>
              <a:xfrm>
                <a:off x="979016" y="1352587"/>
                <a:ext cx="28226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𝑉𝐸𝑁𝑇𝐴𝐽𝐴𝑆</m:t>
                      </m:r>
                    </m:oMath>
                  </m:oMathPara>
                </a14:m>
                <a:endParaRPr lang="es-ES" sz="44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F4870BF-22DF-410D-9A3C-34A3DF631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16" y="1352587"/>
                <a:ext cx="282269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87651EA-3836-4706-BFA1-612DF222464C}"/>
                  </a:ext>
                </a:extLst>
              </p:cNvPr>
              <p:cNvSpPr txBox="1"/>
              <p:nvPr/>
            </p:nvSpPr>
            <p:spPr>
              <a:xfrm>
                <a:off x="8103319" y="1352587"/>
                <a:ext cx="38646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𝐷𝐸𝑆𝑉𝐸𝑁𝑇𝐴𝐽𝐴𝑆</m:t>
                      </m:r>
                    </m:oMath>
                  </m:oMathPara>
                </a14:m>
                <a:endParaRPr lang="es-ES" sz="44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87651EA-3836-4706-BFA1-612DF222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319" y="1352587"/>
                <a:ext cx="386464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15450DF-772B-4646-B55D-838CE095459B}"/>
              </a:ext>
            </a:extLst>
          </p:cNvPr>
          <p:cNvSpPr/>
          <p:nvPr/>
        </p:nvSpPr>
        <p:spPr>
          <a:xfrm>
            <a:off x="8481370" y="3320883"/>
            <a:ext cx="2888037" cy="1376509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5E4F13D-E8CE-4DC7-ACFF-DC00F25A4A7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25389" y="4697392"/>
            <a:ext cx="0" cy="100717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EE05B2B-2F2A-478C-B6B1-9AFFC9640CF7}"/>
              </a:ext>
            </a:extLst>
          </p:cNvPr>
          <p:cNvSpPr txBox="1"/>
          <p:nvPr/>
        </p:nvSpPr>
        <p:spPr>
          <a:xfrm>
            <a:off x="9826864" y="4802874"/>
            <a:ext cx="195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DINÁMICA LENTA</a:t>
            </a:r>
          </a:p>
          <a:p>
            <a:pPr algn="ctr"/>
            <a:r>
              <a:rPr lang="es-ES" b="1" dirty="0"/>
              <a:t> DEL SISTEMA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58246A-8D29-4D26-8CA9-B3D3795D1DF4}"/>
              </a:ext>
            </a:extLst>
          </p:cNvPr>
          <p:cNvSpPr txBox="1"/>
          <p:nvPr/>
        </p:nvSpPr>
        <p:spPr>
          <a:xfrm>
            <a:off x="8947306" y="5772841"/>
            <a:ext cx="1956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u="sng" dirty="0"/>
              <a:t>NO</a:t>
            </a:r>
            <a:r>
              <a:rPr lang="es-ES" sz="2400" b="1" dirty="0"/>
              <a:t> AFECTAN AL CONTROL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37847A3-1D2B-4D55-A1D5-9A7693DB3471}"/>
              </a:ext>
            </a:extLst>
          </p:cNvPr>
          <p:cNvSpPr txBox="1"/>
          <p:nvPr/>
        </p:nvSpPr>
        <p:spPr>
          <a:xfrm>
            <a:off x="237965" y="5522978"/>
            <a:ext cx="299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PRECIO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D3EA00C-E868-4D03-AE89-059B65AFEE68}"/>
              </a:ext>
            </a:extLst>
          </p:cNvPr>
          <p:cNvSpPr txBox="1"/>
          <p:nvPr/>
        </p:nvSpPr>
        <p:spPr>
          <a:xfrm>
            <a:off x="8006530" y="2305957"/>
            <a:ext cx="405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LENGUAJE DE PROGRAMACIÓN PROPIO</a:t>
            </a:r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6ABA239C-975C-4833-9AB9-E98E9578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29</a:t>
            </a:fld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21DCBD-EBB7-47E1-8F52-495D16035036}"/>
              </a:ext>
            </a:extLst>
          </p:cNvPr>
          <p:cNvSpPr txBox="1"/>
          <p:nvPr/>
        </p:nvSpPr>
        <p:spPr>
          <a:xfrm>
            <a:off x="8103319" y="2822052"/>
            <a:ext cx="405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SÓLO PROGRAMACIÓN DE ALTO NIVEL</a:t>
            </a:r>
          </a:p>
        </p:txBody>
      </p:sp>
    </p:spTree>
    <p:extLst>
      <p:ext uri="{BB962C8B-B14F-4D97-AF65-F5344CB8AC3E}">
        <p14:creationId xmlns:p14="http://schemas.microsoft.com/office/powerpoint/2010/main" val="75485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  <p:bldP spid="4" grpId="0"/>
      <p:bldP spid="12" grpId="0"/>
      <p:bldP spid="5" grpId="0" animBg="1"/>
      <p:bldP spid="17" grpId="0"/>
      <p:bldP spid="18" grpId="0"/>
      <p:bldP spid="20" grpId="0"/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9F6DAD-46C2-44BB-BF48-2706A8DBFF19}"/>
              </a:ext>
            </a:extLst>
          </p:cNvPr>
          <p:cNvPicPr/>
          <p:nvPr/>
        </p:nvPicPr>
        <p:blipFill rotWithShape="1">
          <a:blip r:embed="rId2"/>
          <a:srcRect l="13876" r="12410" b="5103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13F27D-739F-42B9-9C85-80CF6362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INTRODUCCIÓN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DE42E84-7339-449A-B644-3FBDBB74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71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Sistema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E59248-9114-4DE0-B1D3-DAE12629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3034A1-62D1-469C-A87D-68EAED45D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21706" r="7817" b="13840"/>
          <a:stretch/>
        </p:blipFill>
        <p:spPr>
          <a:xfrm rot="16200000">
            <a:off x="1424821" y="247275"/>
            <a:ext cx="4889258" cy="70194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2DE5EF-C04D-46E2-99B4-6AD6E3F23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3" t="27921" r="72179" b="59423"/>
          <a:stretch/>
        </p:blipFill>
        <p:spPr>
          <a:xfrm rot="16200000">
            <a:off x="9246850" y="1109016"/>
            <a:ext cx="1085241" cy="17011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B756B1-BB2D-4D66-953F-C6256E9F7B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t="26650" r="8130" b="7660"/>
          <a:stretch/>
        </p:blipFill>
        <p:spPr>
          <a:xfrm rot="16200000">
            <a:off x="1355279" y="316767"/>
            <a:ext cx="5028244" cy="70194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5B3A447-1744-4870-9DC8-7622179161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1" t="80712" r="73847" b="7531"/>
          <a:stretch/>
        </p:blipFill>
        <p:spPr>
          <a:xfrm rot="16200000">
            <a:off x="8987611" y="2625296"/>
            <a:ext cx="1413503" cy="22616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1B5905-A646-4202-9847-43B986F3E4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1" t="71424" r="70962" b="16356"/>
          <a:stretch/>
        </p:blipFill>
        <p:spPr>
          <a:xfrm rot="16200000">
            <a:off x="9300407" y="3994938"/>
            <a:ext cx="1093616" cy="17011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5CD874-BD32-4AA0-B023-6801B944DC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2" t="49906" r="71913" b="37883"/>
          <a:stretch/>
        </p:blipFill>
        <p:spPr>
          <a:xfrm rot="16200000">
            <a:off x="9276655" y="2503578"/>
            <a:ext cx="1085242" cy="175706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1AFD8E4-7B3E-436D-8153-D175547042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t="26121" r="7189" b="7836"/>
          <a:stretch/>
        </p:blipFill>
        <p:spPr>
          <a:xfrm rot="16200000">
            <a:off x="1355277" y="327266"/>
            <a:ext cx="5028246" cy="7019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9FEE355-A9DD-4804-951A-8D065F9BD5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" t="30358" r="8130" b="4834"/>
          <a:stretch/>
        </p:blipFill>
        <p:spPr>
          <a:xfrm rot="16200000">
            <a:off x="1356535" y="339015"/>
            <a:ext cx="5025741" cy="701943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55791F0-8543-4BBC-AE60-D47B6B78C0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1" t="27941" r="56072" b="16654"/>
          <a:stretch/>
        </p:blipFill>
        <p:spPr>
          <a:xfrm rot="16200000">
            <a:off x="9545451" y="4005400"/>
            <a:ext cx="603528" cy="408037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4FC1681-5D8E-4EFE-900A-A3C9B1218C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28769" r="7503" b="7483"/>
          <a:stretch/>
        </p:blipFill>
        <p:spPr>
          <a:xfrm rot="16200000">
            <a:off x="1348750" y="325990"/>
            <a:ext cx="5041289" cy="70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4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Sistema de Control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83DBE0B-01CB-42B1-82CA-31EC31A51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135" y="1162167"/>
            <a:ext cx="6103896" cy="5604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DD4A0DAA-DC08-460B-9A0F-1E99A358AB67}"/>
              </a:ext>
            </a:extLst>
          </p:cNvPr>
          <p:cNvSpPr txBox="1"/>
          <p:nvPr/>
        </p:nvSpPr>
        <p:spPr>
          <a:xfrm>
            <a:off x="6309983" y="1300284"/>
            <a:ext cx="571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 SENCILLO POR LA DINÁMICA LENTA DEL SISTEMA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6C4D5EC-A6ED-4809-9603-F946BEEB46D8}"/>
              </a:ext>
            </a:extLst>
          </p:cNvPr>
          <p:cNvSpPr txBox="1"/>
          <p:nvPr/>
        </p:nvSpPr>
        <p:spPr>
          <a:xfrm>
            <a:off x="6350888" y="2041960"/>
            <a:ext cx="571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HAY UN MODELO ANALÍTICO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64E64A6-E83D-4B01-AF33-2535B48C3F9E}"/>
              </a:ext>
            </a:extLst>
          </p:cNvPr>
          <p:cNvSpPr txBox="1"/>
          <p:nvPr/>
        </p:nvSpPr>
        <p:spPr>
          <a:xfrm>
            <a:off x="6350888" y="3619304"/>
            <a:ext cx="571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IMPLEMENTAR CONTROL PI O PID EN EL FUTURO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F0D3A80-ADB1-435D-9B81-AEEBD25975FC}"/>
              </a:ext>
            </a:extLst>
          </p:cNvPr>
          <p:cNvSpPr/>
          <p:nvPr/>
        </p:nvSpPr>
        <p:spPr>
          <a:xfrm>
            <a:off x="6350888" y="2789700"/>
            <a:ext cx="2646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CONTROL PROPORCIONAL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29071A5-91BC-428C-B6C0-5311B4AE8820}"/>
              </a:ext>
            </a:extLst>
          </p:cNvPr>
          <p:cNvSpPr/>
          <p:nvPr/>
        </p:nvSpPr>
        <p:spPr>
          <a:xfrm>
            <a:off x="6350888" y="4394078"/>
            <a:ext cx="5632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BUCLE PRINCIPAL GESTIONA LA INTERFAZ DE USUARIO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8FA46CD-B60C-4060-983C-C628EE0F62C5}"/>
              </a:ext>
            </a:extLst>
          </p:cNvPr>
          <p:cNvSpPr/>
          <p:nvPr/>
        </p:nvSpPr>
        <p:spPr>
          <a:xfrm>
            <a:off x="6350888" y="5223682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LA RUTINA DE INTERRUPCIÓN GENERA LAS REFERENCIAS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1755DBDD-75F9-4661-A567-D4890FA0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31</a:t>
            </a:fld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BEF011F-52F1-436F-842C-4C6154CCFEFA}"/>
              </a:ext>
            </a:extLst>
          </p:cNvPr>
          <p:cNvSpPr txBox="1"/>
          <p:nvPr/>
        </p:nvSpPr>
        <p:spPr>
          <a:xfrm>
            <a:off x="6350889" y="5980498"/>
            <a:ext cx="571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PWM PARA GENERAR LAS SEÑALES DE CONTROL</a:t>
            </a:r>
          </a:p>
        </p:txBody>
      </p:sp>
    </p:spTree>
    <p:extLst>
      <p:ext uri="{BB962C8B-B14F-4D97-AF65-F5344CB8AC3E}">
        <p14:creationId xmlns:p14="http://schemas.microsoft.com/office/powerpoint/2010/main" val="3065272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023" y="-48972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Sistema de Control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1755DBDD-75F9-4661-A567-D4890FA0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499866-DE91-4CF0-A3FD-A9B7A59BA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1" r="17629" b="11478"/>
          <a:stretch/>
        </p:blipFill>
        <p:spPr>
          <a:xfrm>
            <a:off x="34725" y="1947835"/>
            <a:ext cx="6042032" cy="38741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203CF6-49C3-4ECF-8B66-49FBE10B9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4" r="17587" b="11525"/>
          <a:stretch/>
        </p:blipFill>
        <p:spPr>
          <a:xfrm>
            <a:off x="6112176" y="1944547"/>
            <a:ext cx="6045099" cy="3877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6E8C5FD-9FCE-4A73-96CF-F9EB97299235}"/>
                  </a:ext>
                </a:extLst>
              </p:cNvPr>
              <p:cNvSpPr txBox="1"/>
              <p:nvPr/>
            </p:nvSpPr>
            <p:spPr>
              <a:xfrm>
                <a:off x="575286" y="1258992"/>
                <a:ext cx="49609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𝑇𝑅𝐴𝑁𝑆𝐼𝑆𝑇𝑂𝑅𝐸𝑆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𝑀𝐼𝑆𝑀𝐴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𝑅𝐴𝑀𝐴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6E8C5FD-9FCE-4A73-96CF-F9EB97299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86" y="1258992"/>
                <a:ext cx="496091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FF520C6-F138-47DE-BC72-37820C1B14FE}"/>
                  </a:ext>
                </a:extLst>
              </p:cNvPr>
              <p:cNvSpPr txBox="1"/>
              <p:nvPr/>
            </p:nvSpPr>
            <p:spPr>
              <a:xfrm>
                <a:off x="6259675" y="1258991"/>
                <a:ext cx="57501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𝑇𝑅𝐴𝑁𝑆𝐼𝑆𝑇𝑂𝑅𝐸𝑆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𝑅𝐴𝑀𝐴𝑆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𝑂𝑃𝑈𝐸𝑆𝑇𝐴𝑆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FF520C6-F138-47DE-BC72-37820C1B1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675" y="1258991"/>
                <a:ext cx="57501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B304DD1-8029-485F-AABA-D36BE9A0B0BB}"/>
              </a:ext>
            </a:extLst>
          </p:cNvPr>
          <p:cNvCxnSpPr/>
          <p:nvPr/>
        </p:nvCxnSpPr>
        <p:spPr>
          <a:xfrm>
            <a:off x="4007555" y="3962400"/>
            <a:ext cx="0" cy="107244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1359823-A639-4203-BD0D-BEFBC8C2B553}"/>
                  </a:ext>
                </a:extLst>
              </p:cNvPr>
              <p:cNvSpPr txBox="1"/>
              <p:nvPr/>
            </p:nvSpPr>
            <p:spPr>
              <a:xfrm>
                <a:off x="3456539" y="4336533"/>
                <a:ext cx="5155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s-E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1359823-A639-4203-BD0D-BEFBC8C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539" y="4336533"/>
                <a:ext cx="515597" cy="369332"/>
              </a:xfrm>
              <a:prstGeom prst="rect">
                <a:avLst/>
              </a:prstGeom>
              <a:blipFill>
                <a:blip r:embed="rId6"/>
                <a:stretch>
                  <a:fillRect l="-15294" r="-12941"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2B8549A-AF36-4D62-9AA6-090059686E38}"/>
              </a:ext>
            </a:extLst>
          </p:cNvPr>
          <p:cNvCxnSpPr/>
          <p:nvPr/>
        </p:nvCxnSpPr>
        <p:spPr>
          <a:xfrm>
            <a:off x="8427155" y="2889956"/>
            <a:ext cx="0" cy="107244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3B668A2-ECE7-43EF-9C61-C7BC3F9B0433}"/>
              </a:ext>
            </a:extLst>
          </p:cNvPr>
          <p:cNvCxnSpPr/>
          <p:nvPr/>
        </p:nvCxnSpPr>
        <p:spPr>
          <a:xfrm>
            <a:off x="7653867" y="2867378"/>
            <a:ext cx="95673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4FE56F4-389F-453C-A5A9-1F222A4B45BE}"/>
                  </a:ext>
                </a:extLst>
              </p:cNvPr>
              <p:cNvSpPr txBox="1"/>
              <p:nvPr/>
            </p:nvSpPr>
            <p:spPr>
              <a:xfrm>
                <a:off x="8469289" y="3241512"/>
                <a:ext cx="5155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s-E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4FE56F4-389F-453C-A5A9-1F222A4B4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289" y="3241512"/>
                <a:ext cx="515597" cy="369332"/>
              </a:xfrm>
              <a:prstGeom prst="rect">
                <a:avLst/>
              </a:prstGeom>
              <a:blipFill>
                <a:blip r:embed="rId7"/>
                <a:stretch>
                  <a:fillRect l="-15294" r="-12941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949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Sistema de Control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1755DBDD-75F9-4661-A567-D4890FA0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10477E-555B-4D69-8DA0-C56776FB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 r="17000" b="11635"/>
          <a:stretch/>
        </p:blipFill>
        <p:spPr>
          <a:xfrm>
            <a:off x="2123954" y="1139183"/>
            <a:ext cx="8478456" cy="539972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E02B0CB-CC0F-445D-BDAC-AF0F9DD2EDC4}"/>
              </a:ext>
            </a:extLst>
          </p:cNvPr>
          <p:cNvCxnSpPr/>
          <p:nvPr/>
        </p:nvCxnSpPr>
        <p:spPr>
          <a:xfrm>
            <a:off x="2350948" y="1989362"/>
            <a:ext cx="330259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A547601-063E-41D5-AF62-843A1C6BECB5}"/>
              </a:ext>
            </a:extLst>
          </p:cNvPr>
          <p:cNvCxnSpPr/>
          <p:nvPr/>
        </p:nvCxnSpPr>
        <p:spPr>
          <a:xfrm>
            <a:off x="3173104" y="6004078"/>
            <a:ext cx="330259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2D5D8BB-CED4-42F2-8AA5-D918C3641026}"/>
                  </a:ext>
                </a:extLst>
              </p:cNvPr>
              <p:cNvSpPr txBox="1"/>
              <p:nvPr/>
            </p:nvSpPr>
            <p:spPr>
              <a:xfrm>
                <a:off x="2536583" y="1435364"/>
                <a:ext cx="12730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325 </m:t>
                      </m:r>
                      <m:r>
                        <a:rPr lang="es-E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2D5D8BB-CED4-42F2-8AA5-D918C3641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83" y="1435364"/>
                <a:ext cx="127304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36C2B30-AE1D-4100-90E8-2DE79D520959}"/>
                  </a:ext>
                </a:extLst>
              </p:cNvPr>
              <p:cNvSpPr txBox="1"/>
              <p:nvPr/>
            </p:nvSpPr>
            <p:spPr>
              <a:xfrm>
                <a:off x="3173104" y="6004078"/>
                <a:ext cx="17186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− 325 </m:t>
                      </m:r>
                      <m:r>
                        <a:rPr lang="es-E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36C2B30-AE1D-4100-90E8-2DE79D52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04" y="6004078"/>
                <a:ext cx="171867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72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n 3" descr="Imagen que contiene electrónica&#10;&#10;Descripción generada con confianza alta">
            <a:extLst>
              <a:ext uri="{FF2B5EF4-FFF2-40B4-BE49-F238E27FC236}">
                <a16:creationId xmlns:a16="http://schemas.microsoft.com/office/drawing/2014/main" id="{86C185E0-A168-4070-8C9B-C51745E9C3A2}"/>
              </a:ext>
            </a:extLst>
          </p:cNvPr>
          <p:cNvPicPr/>
          <p:nvPr/>
        </p:nvPicPr>
        <p:blipFill rotWithShape="1">
          <a:blip r:embed="rId2"/>
          <a:srcRect l="18296" t="9091" r="24772" b="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CBB7C8-F482-43DA-A662-FF99D8F6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MONTAJE FINAL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B1F1025-60C2-4233-8085-CF35F56B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693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Montaje Final</a:t>
            </a:r>
          </a:p>
        </p:txBody>
      </p:sp>
      <p:pic>
        <p:nvPicPr>
          <p:cNvPr id="7" name="Imagen 6" descr="Imagen que contiene interior, pared, cosa, sentado&#10;&#10;Descripción generada con confianza alta">
            <a:extLst>
              <a:ext uri="{FF2B5EF4-FFF2-40B4-BE49-F238E27FC236}">
                <a16:creationId xmlns:a16="http://schemas.microsoft.com/office/drawing/2014/main" id="{EC8021AE-8104-4507-AB99-2EFEE43B7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6" y="1116420"/>
            <a:ext cx="7556204" cy="5667152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A4108D3-8B6E-47BD-86DB-E8740A67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10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Montaje Final</a:t>
            </a:r>
          </a:p>
        </p:txBody>
      </p:sp>
      <p:pic>
        <p:nvPicPr>
          <p:cNvPr id="7" name="Imagen 6" descr="Imagen que contiene interior, mesa, suelo, pared&#10;&#10;Descripción generada con confianza muy alta">
            <a:extLst>
              <a:ext uri="{FF2B5EF4-FFF2-40B4-BE49-F238E27FC236}">
                <a16:creationId xmlns:a16="http://schemas.microsoft.com/office/drawing/2014/main" id="{B7256AEC-A911-4187-A1F2-FBEA25CBB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6" y="1116420"/>
            <a:ext cx="7556204" cy="566715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2C4E5E-92D3-4FD2-A49D-81766029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823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Montaje Final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2C4E5E-92D3-4FD2-A49D-81766029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37</a:t>
            </a:fld>
            <a:endParaRPr lang="es-ES"/>
          </a:p>
        </p:txBody>
      </p:sp>
      <p:pic>
        <p:nvPicPr>
          <p:cNvPr id="8" name="Imagen 7" descr="Imagen que contiene interior, pared, cosa&#10;&#10;Descripción generada con confianza muy alta">
            <a:extLst>
              <a:ext uri="{FF2B5EF4-FFF2-40B4-BE49-F238E27FC236}">
                <a16:creationId xmlns:a16="http://schemas.microsoft.com/office/drawing/2014/main" id="{65A0CCA8-C5AB-4242-B6A2-00433627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56" y="1116173"/>
            <a:ext cx="7556204" cy="5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9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Montaje Final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4A7FF9-1157-4F60-B236-8B788D00F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8" y="1079907"/>
            <a:ext cx="10229943" cy="57543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21D92C-255F-492A-83A0-E461D0F4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682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9F6DAD-46C2-44BB-BF48-2706A8DBFF19}"/>
              </a:ext>
            </a:extLst>
          </p:cNvPr>
          <p:cNvPicPr/>
          <p:nvPr/>
        </p:nvPicPr>
        <p:blipFill rotWithShape="1">
          <a:blip r:embed="rId2"/>
          <a:srcRect l="13876" r="12410" b="5103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13F27D-739F-42B9-9C85-80CF6362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DEMOSTRACIÓN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389F346-DBF4-4C6C-B2F9-2B29DBA1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57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Introducción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84E007-2E3E-4235-AA9E-1CE1FDEC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195" y="1156042"/>
            <a:ext cx="7857630" cy="5567989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FDAD3-849C-4226-BC24-A8B48D0D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9968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4E5CDD2-4B27-47FB-ABF3-0D1ADA3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Demostración</a:t>
            </a:r>
          </a:p>
        </p:txBody>
      </p:sp>
      <p:pic>
        <p:nvPicPr>
          <p:cNvPr id="4" name="VID_20170718_124122">
            <a:hlinkClick r:id="" action="ppaction://media"/>
            <a:extLst>
              <a:ext uri="{FF2B5EF4-FFF2-40B4-BE49-F238E27FC236}">
                <a16:creationId xmlns:a16="http://schemas.microsoft.com/office/drawing/2014/main" id="{EA963F33-3F1D-4E63-8990-AF1979B5BF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297" y="1095828"/>
            <a:ext cx="10111548" cy="5687746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E9AE7E-A1B7-4AF8-B562-7619E702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54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Marcador de contenido 4" descr="Imagen que contiene electrónica&#10;&#10;Descripción generada con confianza alta">
            <a:extLst>
              <a:ext uri="{FF2B5EF4-FFF2-40B4-BE49-F238E27FC236}">
                <a16:creationId xmlns:a16="http://schemas.microsoft.com/office/drawing/2014/main" id="{6F92D408-9B49-4DB3-B8BD-F0C12C14E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5" r="9090" b="2281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2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E10B90-0C22-47C5-856C-F48C35E0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CONCLUSIONES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D405E3-B042-4BFB-B25D-F6B71BC5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03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D6D1E8-68B0-4062-8876-D6B705F0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42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EF7F8D-89FD-4006-BFBD-67F13C711F0A}"/>
              </a:ext>
            </a:extLst>
          </p:cNvPr>
          <p:cNvSpPr txBox="1"/>
          <p:nvPr/>
        </p:nvSpPr>
        <p:spPr>
          <a:xfrm>
            <a:off x="1013344" y="2339943"/>
            <a:ext cx="700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sistema funciona: es capaz de regular la temperatura del foco caliente.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AA232C-62FC-45BD-9D8E-7165ABFF799B}"/>
              </a:ext>
            </a:extLst>
          </p:cNvPr>
          <p:cNvSpPr txBox="1"/>
          <p:nvPr/>
        </p:nvSpPr>
        <p:spPr>
          <a:xfrm>
            <a:off x="1013344" y="3126752"/>
            <a:ext cx="107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regulador es muy lento y no llega a alcanzar la referencia de temperatura. Mejorar el regulador o modificarlo.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0AF595-EEC8-474F-BC2A-0B14B570E95B}"/>
              </a:ext>
            </a:extLst>
          </p:cNvPr>
          <p:cNvSpPr txBox="1"/>
          <p:nvPr/>
        </p:nvSpPr>
        <p:spPr>
          <a:xfrm>
            <a:off x="1013344" y="3913561"/>
            <a:ext cx="988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Intentar modelar analíticamente el sistema para diseñar el regulador de forma más precisa.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D0A66F-33DF-4254-BFC0-EC219EE553BC}"/>
              </a:ext>
            </a:extLst>
          </p:cNvPr>
          <p:cNvSpPr txBox="1"/>
          <p:nvPr/>
        </p:nvSpPr>
        <p:spPr>
          <a:xfrm>
            <a:off x="1013344" y="4700370"/>
            <a:ext cx="988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 no fuera posible, obtener la respuesta dinámica de la resistencia en cadena abierta.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34376A-0FB1-4142-9864-F8E79C242458}"/>
              </a:ext>
            </a:extLst>
          </p:cNvPr>
          <p:cNvSpPr txBox="1"/>
          <p:nvPr/>
        </p:nvSpPr>
        <p:spPr>
          <a:xfrm>
            <a:off x="1013344" y="5487179"/>
            <a:ext cx="988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Integrar la placa de Arduino en la PCB de alimentación.</a:t>
            </a:r>
          </a:p>
        </p:txBody>
      </p:sp>
    </p:spTree>
    <p:extLst>
      <p:ext uri="{BB962C8B-B14F-4D97-AF65-F5344CB8AC3E}">
        <p14:creationId xmlns:p14="http://schemas.microsoft.com/office/powerpoint/2010/main" val="36422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Introducción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05046E-F5CC-4A7F-AE91-C601FDA102F2}"/>
              </a:ext>
            </a:extLst>
          </p:cNvPr>
          <p:cNvSpPr txBox="1"/>
          <p:nvPr/>
        </p:nvSpPr>
        <p:spPr>
          <a:xfrm>
            <a:off x="561753" y="2816106"/>
            <a:ext cx="4254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Mechero de alcohol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Temperatura del foco caliente no constante.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C5A080-66EE-4FFF-A79C-A3BF76E31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1318436"/>
            <a:ext cx="6904074" cy="517805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25DB0E-524F-428D-9742-32059D62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78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E82D25A1-99D8-474A-ABD4-4724A2A6AD64}"/>
              </a:ext>
            </a:extLst>
          </p:cNvPr>
          <p:cNvPicPr/>
          <p:nvPr/>
        </p:nvPicPr>
        <p:blipFill rotWithShape="1">
          <a:blip r:embed="rId2"/>
          <a:srcRect l="4631" t="9091" r="28418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9B7E16-CC1C-4793-850F-6BF3353B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OBJETIVO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AA0421D-05D8-44CA-8EA0-A57F7FE1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71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Objetivos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46305B-31F9-494E-AAD3-AC8F08CFEE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5133" y="2522654"/>
            <a:ext cx="10441733" cy="2511725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6C78C9A-A580-4381-A275-788B5B91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70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088D-186B-498B-AC75-822C24DB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329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Objetivos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2D25A1-99D8-474A-ABD4-4724A2A6AD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0436" y="1162279"/>
            <a:ext cx="8191128" cy="5613094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88E4202-9FE9-446D-AABF-F26EF29C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50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n 3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EFD1F9E7-7CAD-4D3E-BFBD-B9F43B455293}"/>
              </a:ext>
            </a:extLst>
          </p:cNvPr>
          <p:cNvPicPr/>
          <p:nvPr/>
        </p:nvPicPr>
        <p:blipFill rotWithShape="1">
          <a:blip r:embed="rId2"/>
          <a:srcRect l="5991" t="13051" r="3100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1C2BB5-F10E-4153-9E65-DF57C635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INGENIERÍA TÉRMICA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0778CE0-876D-45FD-8F34-3F1108E3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2B3C5-0349-4E18-8C31-8A9F77EECF7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673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</TotalTime>
  <Words>511</Words>
  <Application>Microsoft Office PowerPoint</Application>
  <PresentationFormat>Panorámica</PresentationFormat>
  <Paragraphs>175</Paragraphs>
  <Slides>42</Slides>
  <Notes>17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Tema de Office</vt:lpstr>
      <vt:lpstr>DISEÑO DEL SISTEMA DE REGULACIÓN DE TEMPERATURA EN EL CALENTADOR DE UN MOTOR STIRLING</vt:lpstr>
      <vt:lpstr>     Introducción</vt:lpstr>
      <vt:lpstr>INTRODUCCIÓN</vt:lpstr>
      <vt:lpstr>     Introducción</vt:lpstr>
      <vt:lpstr>     Introducción</vt:lpstr>
      <vt:lpstr>OBJETIVO</vt:lpstr>
      <vt:lpstr>     Objetivos</vt:lpstr>
      <vt:lpstr>     Objetivos</vt:lpstr>
      <vt:lpstr>INGENIERÍA TÉRMICA</vt:lpstr>
      <vt:lpstr>     Esquema General</vt:lpstr>
      <vt:lpstr>     Ingeniería Térmica</vt:lpstr>
      <vt:lpstr>     Ingeniería Térmica</vt:lpstr>
      <vt:lpstr>     Ingeniería Térmica</vt:lpstr>
      <vt:lpstr>ELECTRÓNICA DE POTENCIA</vt:lpstr>
      <vt:lpstr>     Esquema General</vt:lpstr>
      <vt:lpstr>     Electrónica de Potencia</vt:lpstr>
      <vt:lpstr>     Electrónica de Potencia</vt:lpstr>
      <vt:lpstr>     Electrónica de Potencia</vt:lpstr>
      <vt:lpstr>     Electrónica de Potencia</vt:lpstr>
      <vt:lpstr>     Electrónica de Potencia</vt:lpstr>
      <vt:lpstr>     Electrónica de Potencia</vt:lpstr>
      <vt:lpstr>     Electrónica de Potencia</vt:lpstr>
      <vt:lpstr>     Electrónica de Potencia</vt:lpstr>
      <vt:lpstr>     Electrónica de Potencia</vt:lpstr>
      <vt:lpstr>SISTEMA DE CONTROL</vt:lpstr>
      <vt:lpstr>     Esquema General</vt:lpstr>
      <vt:lpstr>     Sistema de Control</vt:lpstr>
      <vt:lpstr>     Sistema de Control</vt:lpstr>
      <vt:lpstr>     Sistema de Control</vt:lpstr>
      <vt:lpstr>     Sistema de Control</vt:lpstr>
      <vt:lpstr>     Sistema de Control</vt:lpstr>
      <vt:lpstr>     Sistema de Control</vt:lpstr>
      <vt:lpstr>     Sistema de Control</vt:lpstr>
      <vt:lpstr>MONTAJE FINAL</vt:lpstr>
      <vt:lpstr>     Montaje Final</vt:lpstr>
      <vt:lpstr>     Montaje Final</vt:lpstr>
      <vt:lpstr>     Montaje Final</vt:lpstr>
      <vt:lpstr>     Montaje Final</vt:lpstr>
      <vt:lpstr>DEMOSTRACIÓN</vt:lpstr>
      <vt:lpstr>     Demostración</vt:lpstr>
      <vt:lpstr>CONCLUSIONES</vt:lpstr>
      <vt:lpstr>     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SISTEMA DE REGULACIÓN DE TEMPERATURA EN EL CALENTADOR DE UN MOTOR STIRLING</dc:title>
  <dc:creator>Angel Longueira</dc:creator>
  <cp:lastModifiedBy>Angel Longueira</cp:lastModifiedBy>
  <cp:revision>145</cp:revision>
  <dcterms:created xsi:type="dcterms:W3CDTF">2017-07-18T20:04:13Z</dcterms:created>
  <dcterms:modified xsi:type="dcterms:W3CDTF">2017-07-20T11:03:20Z</dcterms:modified>
</cp:coreProperties>
</file>